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7" r:id="rId2"/>
    <p:sldId id="290" r:id="rId3"/>
    <p:sldId id="291" r:id="rId4"/>
    <p:sldId id="292" r:id="rId5"/>
    <p:sldId id="258" r:id="rId6"/>
    <p:sldId id="274" r:id="rId7"/>
    <p:sldId id="293" r:id="rId8"/>
    <p:sldId id="275" r:id="rId9"/>
    <p:sldId id="277" r:id="rId10"/>
    <p:sldId id="279" r:id="rId11"/>
    <p:sldId id="276" r:id="rId12"/>
    <p:sldId id="280" r:id="rId13"/>
    <p:sldId id="286" r:id="rId14"/>
    <p:sldId id="281" r:id="rId15"/>
    <p:sldId id="282" r:id="rId16"/>
    <p:sldId id="283" r:id="rId17"/>
    <p:sldId id="284" r:id="rId18"/>
    <p:sldId id="285" r:id="rId19"/>
    <p:sldId id="287" r:id="rId20"/>
    <p:sldId id="297" r:id="rId21"/>
    <p:sldId id="288" r:id="rId22"/>
    <p:sldId id="289" r:id="rId23"/>
    <p:sldId id="296" r:id="rId24"/>
    <p:sldId id="266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2" autoAdjust="0"/>
    <p:restoredTop sz="94660"/>
  </p:normalViewPr>
  <p:slideViewPr>
    <p:cSldViewPr>
      <p:cViewPr varScale="1">
        <p:scale>
          <a:sx n="84" d="100"/>
          <a:sy n="84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L-Dominance</a:t>
            </a:r>
            <a:r>
              <a:rPr lang="en-US" sz="1800" baseline="0"/>
              <a:t> Benefit</a:t>
            </a:r>
          </a:p>
          <a:p>
            <a:pPr>
              <a:defRPr sz="1800"/>
            </a:pPr>
            <a:r>
              <a:rPr lang="en-US" sz="1800" baseline="0"/>
              <a:t>Over </a:t>
            </a:r>
            <a:r>
              <a:rPr lang="el-GR" sz="1800" b="0" i="0" u="none" strike="noStrike" baseline="0">
                <a:effectLst/>
              </a:rPr>
              <a:t>ε</a:t>
            </a:r>
            <a:r>
              <a:rPr lang="en-US" sz="1800" b="0" i="0" u="none" strike="noStrike" baseline="0">
                <a:effectLst/>
              </a:rPr>
              <a:t>-Dominance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Function Call Ratio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0.67</c:v>
                </c:pt>
                <c:pt idx="1">
                  <c:v>0.56999999999999995</c:v>
                </c:pt>
                <c:pt idx="2">
                  <c:v>0.51</c:v>
                </c:pt>
                <c:pt idx="3">
                  <c:v>0.43</c:v>
                </c:pt>
                <c:pt idx="4">
                  <c:v>0.39</c:v>
                </c:pt>
                <c:pt idx="5">
                  <c:v>0.36</c:v>
                </c:pt>
                <c:pt idx="6">
                  <c:v>0.17</c:v>
                </c:pt>
                <c:pt idx="7">
                  <c:v>0.16</c:v>
                </c:pt>
                <c:pt idx="8">
                  <c:v>0.16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910208"/>
        <c:axId val="232905112"/>
      </c:scatterChart>
      <c:valAx>
        <c:axId val="23291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Objectives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905112"/>
        <c:crosses val="autoZero"/>
        <c:crossBetween val="midCat"/>
      </c:valAx>
      <c:valAx>
        <c:axId val="23290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Function Call 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910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16F83-C90D-46DD-A9AA-CC80481AFB75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F302-1262-46B2-A4B0-FE748DBC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494F5-303D-4043-938D-5A4A3BDFD054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7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an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F-22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fighter</a:t>
            </a:r>
          </a:p>
          <a:p>
            <a:pPr lvl="0"/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inexpensive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a personal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large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C-130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CF302-1262-46B2-A4B0-FE748DBC49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</a:t>
            </a:r>
            <a:r>
              <a:rPr lang="en-US" baseline="0" dirty="0" smtClean="0"/>
              <a:t> out red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CF302-1262-46B2-A4B0-FE748DBC49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Eliminate</a:t>
            </a:r>
            <a:r>
              <a:rPr lang="en-US" baseline="0" dirty="0" smtClean="0"/>
              <a:t>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CF302-1262-46B2-A4B0-FE748DBC49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Line up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C97B-71B6-4BA9-9959-C87E15EF15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13A5-490F-4480-8A71-50F338DDF2C4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06C5-C96B-4160-90C5-ECDAD436144E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1D1C-D422-4454-A0C0-73663AE2ACB8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7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AC59-7348-46B4-B3B5-A36AF5EC6B1C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1752600"/>
          </a:xfrm>
          <a:prstGeom prst="rect">
            <a:avLst/>
          </a:prstGeom>
          <a:solidFill>
            <a:srgbClr val="C0C0C0">
              <a:alpha val="30000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8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CFCB-F79C-4E18-BA63-AF802121B8D0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60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1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C9D9-8283-49D8-A9D6-ADCD1FAB7613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60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9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954-F277-4ED7-9B6C-001318579A83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60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2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954-F277-4ED7-9B6C-001318579A83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60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954-F277-4ED7-9B6C-001318579A83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60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7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954-F277-4ED7-9B6C-001318579A83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59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5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8757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66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8820-C743-4A01-9D9D-ECC7F68A6006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8174-C5F1-47A6-8E9B-0B4E7DA5783D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6DAE-9E0C-484C-A80E-63C33FEAC5C0}" type="datetime1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249E-A802-4CE5-85C3-0B1C7AC7C526}" type="datetime1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2CE8-450A-46AF-B082-138D405656C4}" type="datetime1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172B-C624-44B2-BBBA-A2CFA9708355}" type="datetime1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5D8-BFB4-4FC1-AC75-FE76352B8EE5}" type="datetime1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78EB-8BC4-4FAF-9A10-E9C463FF4421}" type="datetime1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6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4AA7-364B-458E-BF53-DD6D8899DAA6}" type="datetime1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3793-C92E-4F14-A170-7BFBF25C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clarkj1\My%20Documents\presentations\TETS_08\jpc-mpg1.avi" TargetMode="External"/><Relationship Id="rId6" Type="http://schemas.openxmlformats.org/officeDocument/2006/relationships/chart" Target="../charts/char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10" y="2819400"/>
            <a:ext cx="4449278" cy="32004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Braden J. Hancock</a:t>
            </a:r>
          </a:p>
          <a:p>
            <a:pPr algn="ctr" eaLnBrk="1" hangingPunct="1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Advised by: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Christopher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Mattson</a:t>
            </a:r>
          </a:p>
          <a:p>
            <a:pPr lvl="0"/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Brigham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Young University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Mechanical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</a:t>
            </a:r>
          </a:p>
          <a:p>
            <a:pPr lvl="0"/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Honors Thesis Defense</a:t>
            </a:r>
          </a:p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March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572000" y="2320608"/>
            <a:ext cx="0" cy="388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 dirty="0"/>
          </a:p>
        </p:txBody>
      </p:sp>
      <p:pic>
        <p:nvPicPr>
          <p:cNvPr id="17412" name="Picture 6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14600"/>
            <a:ext cx="1602910" cy="159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8"/>
          <p:cNvGrpSpPr>
            <a:grpSpLocks noChangeAspect="1"/>
          </p:cNvGrpSpPr>
          <p:nvPr/>
        </p:nvGrpSpPr>
        <p:grpSpPr bwMode="auto">
          <a:xfrm>
            <a:off x="5045456" y="4663440"/>
            <a:ext cx="3946144" cy="1280160"/>
            <a:chOff x="5603866" y="5334000"/>
            <a:chExt cx="3082934" cy="1000125"/>
          </a:xfrm>
        </p:grpSpPr>
        <p:pic>
          <p:nvPicPr>
            <p:cNvPr id="17414" name="Picture 5" descr="Picture 31.png"/>
            <p:cNvPicPr>
              <a:picLocks noChangeAspect="1"/>
            </p:cNvPicPr>
            <p:nvPr/>
          </p:nvPicPr>
          <p:blipFill>
            <a:blip r:embed="rId4"/>
            <a:srcRect t="40903" b="8374"/>
            <a:stretch>
              <a:fillRect/>
            </a:stretch>
          </p:blipFill>
          <p:spPr bwMode="auto">
            <a:xfrm>
              <a:off x="6586537" y="5334000"/>
              <a:ext cx="2100263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03866" y="5372100"/>
              <a:ext cx="982671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http://chans-net.org/sites/chans-net.org/files/NSF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39200" cy="1752600"/>
          </a:xfrm>
          <a:prstGeom prst="rect">
            <a:avLst/>
          </a:prstGeom>
          <a:solidFill>
            <a:srgbClr val="969696">
              <a:alpha val="30196"/>
            </a:srgbClr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32389" y="293687"/>
            <a:ext cx="854491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L-Dominance: An Approximate-Domination Mechanism</a:t>
            </a:r>
          </a:p>
          <a:p>
            <a:r>
              <a:rPr lang="en-US" sz="2800" dirty="0"/>
              <a:t>for Adaptive Resolution of Pareto Frontiers</a:t>
            </a:r>
            <a:endParaRPr lang="en-US" sz="2800" b="1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84658"/>
      </p:ext>
    </p:extLst>
  </p:cSld>
  <p:clrMapOvr>
    <a:masterClrMapping/>
  </p:clrMapOvr>
  <p:transition spd="slow" advTm="263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0676" y="304800"/>
            <a:ext cx="5093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/>
              <a:t>ε</a:t>
            </a:r>
            <a:r>
              <a:rPr lang="en-US" sz="4000" dirty="0" smtClean="0"/>
              <a:t>-Dominance Variations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1" y="2096584"/>
            <a:ext cx="2805591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59" y="2115456"/>
            <a:ext cx="2801425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61" y="2189205"/>
            <a:ext cx="3036548" cy="2958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3525" y="4724400"/>
            <a:ext cx="5991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4557490"/>
            <a:ext cx="5991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34682" y="4956813"/>
            <a:ext cx="5991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3854" y="5147221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Adaptive Rectangle Archiving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50120" y="5185174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Pareto-Adaptive</a:t>
            </a:r>
          </a:p>
          <a:p>
            <a:pPr algn="ctr"/>
            <a:r>
              <a:rPr lang="el-GR" sz="2400" dirty="0" smtClean="0"/>
              <a:t>ε</a:t>
            </a:r>
            <a:r>
              <a:rPr lang="en-US" sz="2400" dirty="0" smtClean="0"/>
              <a:t>-Dominance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222139" y="5238215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Smart Pareto Filter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830386" y="1520371"/>
            <a:ext cx="0" cy="4800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381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Contribution</a:t>
            </a:r>
          </a:p>
        </p:txBody>
      </p:sp>
      <p:sp>
        <p:nvSpPr>
          <p:cNvPr id="20" name="Oval 19"/>
          <p:cNvSpPr/>
          <p:nvPr/>
        </p:nvSpPr>
        <p:spPr>
          <a:xfrm>
            <a:off x="1429657" y="2363756"/>
            <a:ext cx="4038600" cy="4038600"/>
          </a:xfrm>
          <a:prstGeom prst="ellipse">
            <a:avLst/>
          </a:prstGeom>
          <a:solidFill>
            <a:srgbClr val="95B3D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65381" y="2363756"/>
            <a:ext cx="4049356" cy="4049356"/>
          </a:xfrm>
          <a:prstGeom prst="ellipse">
            <a:avLst/>
          </a:prstGeom>
          <a:solidFill>
            <a:srgbClr val="95B3D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1111" y="1409648"/>
            <a:ext cx="2897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Mechanisms that satisfy EMO goals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56525" y="4114800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L-Dominance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1600" y="1409648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Mechanisms that exploit Pareto knees</a:t>
            </a:r>
            <a:endParaRPr lang="en-US" sz="28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30820" y="4152223"/>
            <a:ext cx="143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smtClean="0"/>
              <a:t>ε</a:t>
            </a:r>
            <a:r>
              <a:rPr lang="en-US" dirty="0" smtClean="0"/>
              <a:t>-Dominance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33986" y="2819314"/>
            <a:ext cx="215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Adaptive Rectangle Archiving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29728" y="404005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Pareto-Adaptive</a:t>
            </a:r>
          </a:p>
          <a:p>
            <a:pPr algn="ctr"/>
            <a:r>
              <a:rPr lang="el-GR" dirty="0" smtClean="0"/>
              <a:t>ε</a:t>
            </a:r>
            <a:r>
              <a:rPr lang="en-US" dirty="0" smtClean="0"/>
              <a:t>-Dominance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72449" y="5405209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Smart Pareto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5" y="1409700"/>
            <a:ext cx="2662345" cy="277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6" y="4460954"/>
            <a:ext cx="2254120" cy="23208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062055" y="2524125"/>
            <a:ext cx="323851" cy="295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7330" y="2209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23470" y="2701635"/>
            <a:ext cx="89672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(1)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05800" y="4495800"/>
            <a:ext cx="89672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(2)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062055" y="4733925"/>
            <a:ext cx="323851" cy="295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57330" y="4419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304800"/>
            <a:ext cx="2837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Lamé </a:t>
            </a:r>
            <a:r>
              <a:rPr lang="en-US" sz="4000" dirty="0" smtClean="0"/>
              <a:t>Curves</a:t>
            </a:r>
            <a:endParaRPr lang="en-US" sz="4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15" y="2395791"/>
            <a:ext cx="3981985" cy="11094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75" y="4114800"/>
            <a:ext cx="3913425" cy="1269082"/>
          </a:xfrm>
          <a:prstGeom prst="rect">
            <a:avLst/>
          </a:prstGeom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4600" y="1371600"/>
            <a:ext cx="4217771" cy="5304773"/>
            <a:chOff x="2411629" y="1477027"/>
            <a:chExt cx="4217771" cy="53047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629" y="1477027"/>
              <a:ext cx="4217771" cy="52285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3686628"/>
              <a:ext cx="3733800" cy="357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6424287"/>
              <a:ext cx="3733800" cy="357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24200" y="304800"/>
            <a:ext cx="2837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Lamé </a:t>
            </a:r>
            <a:r>
              <a:rPr lang="en-US" sz="4000" dirty="0" smtClean="0"/>
              <a:t>Curves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25" y="1981200"/>
            <a:ext cx="4583875" cy="43931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92396" y="304800"/>
            <a:ext cx="2927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L-Dominance</a:t>
            </a:r>
            <a:endParaRPr lang="en-US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553222" y="3784514"/>
            <a:ext cx="1371600" cy="1358464"/>
            <a:chOff x="1313307" y="3559771"/>
            <a:chExt cx="1371600" cy="13584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07" y="3559771"/>
              <a:ext cx="1371600" cy="13584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 flipH="1">
              <a:off x="1908502" y="4154310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30674" y="3989106"/>
            <a:ext cx="1371600" cy="1358464"/>
            <a:chOff x="1338359" y="3572907"/>
            <a:chExt cx="1371600" cy="135846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59" y="3572907"/>
              <a:ext cx="1371600" cy="1358464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 flipH="1">
              <a:off x="1920193" y="4154310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2514600" y="2084377"/>
            <a:ext cx="0" cy="3859223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V="1">
            <a:off x="4444212" y="4013988"/>
            <a:ext cx="0" cy="3859223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648200" y="5245884"/>
            <a:ext cx="1371600" cy="1358464"/>
            <a:chOff x="1313307" y="3559771"/>
            <a:chExt cx="1371600" cy="135846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07" y="3559771"/>
              <a:ext cx="1371600" cy="1358464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 flipH="1">
              <a:off x="1908502" y="4154310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38600" y="5105400"/>
            <a:ext cx="1371600" cy="1358464"/>
            <a:chOff x="1313307" y="3559771"/>
            <a:chExt cx="1371600" cy="135846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07" y="3559771"/>
              <a:ext cx="1371600" cy="1358464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 flipH="1">
              <a:off x="1908502" y="4154310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4833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Analytical Comparison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72034"/>
              </p:ext>
            </p:extLst>
          </p:nvPr>
        </p:nvGraphicFramePr>
        <p:xfrm>
          <a:off x="381000" y="1397000"/>
          <a:ext cx="83820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27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76600" y="1752600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ε</a:t>
            </a:r>
            <a:r>
              <a:rPr lang="en-US" sz="3200" dirty="0" smtClean="0"/>
              <a:t>-Dominance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38318" y="175260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</a:t>
            </a:r>
            <a:r>
              <a:rPr lang="en-US" sz="3200" dirty="0"/>
              <a:t>-</a:t>
            </a:r>
            <a:r>
              <a:rPr lang="en-US" sz="3200" dirty="0" smtClean="0"/>
              <a:t>Dominance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8762" y="2743200"/>
            <a:ext cx="24330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Convergence </a:t>
            </a:r>
          </a:p>
          <a:p>
            <a:pPr algn="ctr"/>
            <a:r>
              <a:rPr lang="en-US" sz="3200" dirty="0" smtClean="0"/>
              <a:t>Guarantee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33400" y="4028182"/>
            <a:ext cx="23837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Diversity </a:t>
            </a:r>
          </a:p>
          <a:p>
            <a:pPr algn="ctr"/>
            <a:r>
              <a:rPr lang="en-US" sz="3200" dirty="0" smtClean="0"/>
              <a:t>Maintenance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2382" y="5323582"/>
            <a:ext cx="2105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Reasonable</a:t>
            </a:r>
          </a:p>
          <a:p>
            <a:pPr algn="ctr"/>
            <a:r>
              <a:rPr lang="en-US" sz="3200" dirty="0" smtClean="0"/>
              <a:t>Cost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71" y="2864892"/>
            <a:ext cx="930365" cy="833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35" y="4119166"/>
            <a:ext cx="930365" cy="833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99" y="5373440"/>
            <a:ext cx="930365" cy="833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38" y="2773908"/>
            <a:ext cx="930365" cy="8338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02" y="4028182"/>
            <a:ext cx="930365" cy="8338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66" y="5282456"/>
            <a:ext cx="930365" cy="83383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4750" y="304800"/>
            <a:ext cx="2588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Advantages</a:t>
            </a:r>
            <a:endParaRPr lang="en-US" sz="40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560205"/>
            <a:ext cx="8686800" cy="4525963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dirty="0" smtClean="0"/>
              <a:t>Greater resolution of Pareto knees</a:t>
            </a:r>
          </a:p>
          <a:p>
            <a:pPr>
              <a:lnSpc>
                <a:spcPct val="135000"/>
              </a:lnSpc>
            </a:pPr>
            <a:r>
              <a:rPr lang="en-US" dirty="0" smtClean="0"/>
              <a:t>Guaranteed minimum distance b/w solutions: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464897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05200"/>
            <a:ext cx="2002912" cy="19837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flipH="1">
            <a:off x="3174722" y="4633909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3048000" y="4508326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5410200" y="4399846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26" y="3723693"/>
            <a:ext cx="2002912" cy="198373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flipH="1">
            <a:off x="5660303" y="4620449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304800"/>
            <a:ext cx="3170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Disadvantages</a:t>
            </a:r>
            <a:endParaRPr lang="en-US" sz="40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560205"/>
            <a:ext cx="8686800" cy="5069195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dirty="0" smtClean="0"/>
              <a:t>Less intuitive parameter selection (e.g.,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</a:p>
          <a:p>
            <a:pPr>
              <a:lnSpc>
                <a:spcPct val="135000"/>
              </a:lnSpc>
            </a:pPr>
            <a:r>
              <a:rPr lang="en-US" dirty="0" smtClean="0"/>
              <a:t>Little difference if equal distribution is desired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978930" cy="978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22003" y="4711860"/>
            <a:ext cx="978930" cy="978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2220" y="4711860"/>
            <a:ext cx="978930" cy="978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05023" y="5688115"/>
            <a:ext cx="978930" cy="978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81150" y="5688115"/>
            <a:ext cx="978930" cy="978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0800000">
            <a:off x="1538193" y="1066800"/>
            <a:ext cx="4846337" cy="535430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684969" y="4048061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1970911" y="4849689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2336193" y="5485147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2954322" y="5980040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3229571" y="6092887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0800000">
            <a:off x="5303080" y="1066800"/>
            <a:ext cx="4846337" cy="535430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22080" y="3712432"/>
            <a:ext cx="1088168" cy="1088168"/>
            <a:chOff x="6202616" y="3254634"/>
            <a:chExt cx="1088168" cy="1088168"/>
          </a:xfrm>
        </p:grpSpPr>
        <p:sp>
          <p:nvSpPr>
            <p:cNvPr id="2" name="Oval 1"/>
            <p:cNvSpPr/>
            <p:nvPr/>
          </p:nvSpPr>
          <p:spPr>
            <a:xfrm>
              <a:off x="6202616" y="3254634"/>
              <a:ext cx="1088168" cy="1088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6656095" y="3714026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53941" y="4392579"/>
            <a:ext cx="1088168" cy="1088168"/>
            <a:chOff x="6202616" y="3254634"/>
            <a:chExt cx="1088168" cy="1088168"/>
          </a:xfrm>
        </p:grpSpPr>
        <p:sp>
          <p:nvSpPr>
            <p:cNvPr id="39" name="Oval 38"/>
            <p:cNvSpPr/>
            <p:nvPr/>
          </p:nvSpPr>
          <p:spPr>
            <a:xfrm>
              <a:off x="6202616" y="3254634"/>
              <a:ext cx="1088168" cy="1088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6656095" y="3714026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05874" y="4881144"/>
            <a:ext cx="1088168" cy="1088168"/>
            <a:chOff x="6202616" y="3254634"/>
            <a:chExt cx="1088168" cy="1088168"/>
          </a:xfrm>
        </p:grpSpPr>
        <p:sp>
          <p:nvSpPr>
            <p:cNvPr id="42" name="Oval 41"/>
            <p:cNvSpPr/>
            <p:nvPr/>
          </p:nvSpPr>
          <p:spPr>
            <a:xfrm>
              <a:off x="6202616" y="3254634"/>
              <a:ext cx="1088168" cy="1088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6656095" y="3714026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65490" y="5536871"/>
            <a:ext cx="1088168" cy="1088168"/>
            <a:chOff x="6202616" y="3254634"/>
            <a:chExt cx="1088168" cy="1088168"/>
          </a:xfrm>
        </p:grpSpPr>
        <p:sp>
          <p:nvSpPr>
            <p:cNvPr id="45" name="Oval 44"/>
            <p:cNvSpPr/>
            <p:nvPr/>
          </p:nvSpPr>
          <p:spPr>
            <a:xfrm>
              <a:off x="6202616" y="3254634"/>
              <a:ext cx="1088168" cy="1088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6656095" y="3714026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99082" y="5737860"/>
            <a:ext cx="1088168" cy="1088168"/>
            <a:chOff x="6202616" y="3254634"/>
            <a:chExt cx="1088168" cy="1088168"/>
          </a:xfrm>
        </p:grpSpPr>
        <p:sp>
          <p:nvSpPr>
            <p:cNvPr id="48" name="Oval 47"/>
            <p:cNvSpPr/>
            <p:nvPr/>
          </p:nvSpPr>
          <p:spPr>
            <a:xfrm>
              <a:off x="6202616" y="3254634"/>
              <a:ext cx="1088168" cy="1088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6656095" y="3714026"/>
              <a:ext cx="181210" cy="16938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650427" y="3085528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ε</a:t>
            </a:r>
            <a:r>
              <a:rPr lang="en-US" sz="2400" dirty="0" smtClean="0"/>
              <a:t>-Dominance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5901003" y="3070860"/>
            <a:ext cx="1830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L-Dominance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(p = 2)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19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4800"/>
            <a:ext cx="3716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Simulation Setup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13716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ε</a:t>
            </a:r>
            <a:r>
              <a:rPr lang="en-US" sz="2800" dirty="0" smtClean="0"/>
              <a:t>-MOEA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86400" y="1371600"/>
            <a:ext cx="1892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“L</a:t>
            </a:r>
            <a:r>
              <a:rPr lang="en-US" sz="2800" dirty="0"/>
              <a:t>-</a:t>
            </a:r>
            <a:r>
              <a:rPr lang="en-US" sz="2800" dirty="0" smtClean="0"/>
              <a:t>MOEA”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00408" y="38100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8081" y="2286000"/>
            <a:ext cx="195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 Population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23403" y="3116133"/>
            <a:ext cx="19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Populate Archive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0408" y="3943290"/>
            <a:ext cx="299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Mate Population &amp; Archive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65251" y="478149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ε</a:t>
            </a:r>
            <a:r>
              <a:rPr lang="en-US" sz="2000" b="1" dirty="0" smtClean="0">
                <a:solidFill>
                  <a:srgbClr val="FF0000"/>
                </a:solidFill>
              </a:rPr>
              <a:t>-Dominance Check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1790" y="5638800"/>
            <a:ext cx="178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Update Archive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100408" y="2122676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0408" y="29718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00408" y="46482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22955" y="54864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8" idx="1"/>
          </p:cNvCxnSpPr>
          <p:nvPr/>
        </p:nvCxnSpPr>
        <p:spPr>
          <a:xfrm flipH="1">
            <a:off x="762000" y="5829300"/>
            <a:ext cx="360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71526" y="4138615"/>
            <a:ext cx="0" cy="16955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1"/>
          </p:cNvCxnSpPr>
          <p:nvPr/>
        </p:nvCxnSpPr>
        <p:spPr>
          <a:xfrm>
            <a:off x="762000" y="4143345"/>
            <a:ext cx="338408" cy="9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86608" y="38100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04281" y="2286000"/>
            <a:ext cx="195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 Population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509603" y="3116133"/>
            <a:ext cx="19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Populate Archive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986608" y="3943290"/>
            <a:ext cx="299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Mate Population &amp; Archive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345039" y="4781490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L-Dominance Check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7990" y="5638800"/>
            <a:ext cx="178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Update Archive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986608" y="2122676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86608" y="29718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86608" y="46482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09155" y="5486400"/>
            <a:ext cx="29918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8" idx="1"/>
          </p:cNvCxnSpPr>
          <p:nvPr/>
        </p:nvCxnSpPr>
        <p:spPr>
          <a:xfrm flipH="1">
            <a:off x="4648200" y="5829300"/>
            <a:ext cx="360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57726" y="4138615"/>
            <a:ext cx="0" cy="16955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9" idx="1"/>
          </p:cNvCxnSpPr>
          <p:nvPr/>
        </p:nvCxnSpPr>
        <p:spPr>
          <a:xfrm>
            <a:off x="4648200" y="4143345"/>
            <a:ext cx="338408" cy="9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716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Simulation Setup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85973" y="1954143"/>
            <a:ext cx="234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Input Parameters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99155" y="1828800"/>
            <a:ext cx="25346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9155" y="2971800"/>
            <a:ext cx="25346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1357" y="4223084"/>
            <a:ext cx="24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Knee Resolution X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199155" y="4114800"/>
            <a:ext cx="25346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2"/>
            <a:endCxn id="9" idx="0"/>
          </p:cNvCxnSpPr>
          <p:nvPr/>
        </p:nvCxnSpPr>
        <p:spPr>
          <a:xfrm>
            <a:off x="2466478" y="2514600"/>
            <a:ext cx="0" cy="4572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66478" y="3657600"/>
            <a:ext cx="0" cy="4572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5908" y="1957111"/>
            <a:ext cx="234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Input Parameters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466355" y="1828800"/>
            <a:ext cx="25346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66355" y="2971800"/>
            <a:ext cx="25346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08557" y="4223084"/>
            <a:ext cx="24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Knee Resolution X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5466355" y="4114800"/>
            <a:ext cx="253464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0" idx="1"/>
          </p:cNvCxnSpPr>
          <p:nvPr/>
        </p:nvCxnSpPr>
        <p:spPr>
          <a:xfrm flipV="1">
            <a:off x="3733800" y="2171700"/>
            <a:ext cx="1732555" cy="22681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70283" y="554646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73383" y="5105400"/>
            <a:ext cx="421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?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705600" y="2514600"/>
            <a:ext cx="0" cy="4572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05600" y="3657600"/>
            <a:ext cx="0" cy="4572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85489" y="3090264"/>
            <a:ext cx="120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L</a:t>
            </a:r>
            <a:r>
              <a:rPr lang="en-US" sz="2400" dirty="0">
                <a:solidFill>
                  <a:srgbClr val="00B050"/>
                </a:solidFill>
              </a:rPr>
              <a:t>-</a:t>
            </a:r>
            <a:r>
              <a:rPr lang="en-US" sz="2400" dirty="0" smtClean="0">
                <a:solidFill>
                  <a:srgbClr val="00B050"/>
                </a:solidFill>
              </a:rPr>
              <a:t>MOEA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5648980"/>
            <a:ext cx="246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Cost of L</a:t>
            </a:r>
            <a:r>
              <a:rPr lang="en-US" sz="2800" dirty="0">
                <a:solidFill>
                  <a:srgbClr val="00B050"/>
                </a:solidFill>
              </a:rPr>
              <a:t>-</a:t>
            </a:r>
            <a:r>
              <a:rPr lang="en-US" sz="2800" dirty="0" smtClean="0">
                <a:solidFill>
                  <a:srgbClr val="00B050"/>
                </a:solidFill>
              </a:rPr>
              <a:t>MOEA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7046" y="3078834"/>
            <a:ext cx="121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ε</a:t>
            </a:r>
            <a:r>
              <a:rPr lang="en-US" sz="2400" dirty="0" smtClean="0">
                <a:solidFill>
                  <a:srgbClr val="FF0000"/>
                </a:solidFill>
              </a:rPr>
              <a:t>-MOEA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19102" y="5637550"/>
            <a:ext cx="248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Cost of </a:t>
            </a:r>
            <a:r>
              <a:rPr lang="el-GR" sz="2800" dirty="0" smtClean="0">
                <a:solidFill>
                  <a:srgbClr val="FF0000"/>
                </a:solidFill>
              </a:rPr>
              <a:t>ε</a:t>
            </a:r>
            <a:r>
              <a:rPr lang="en-US" sz="2800" dirty="0" smtClean="0">
                <a:solidFill>
                  <a:srgbClr val="FF0000"/>
                </a:solidFill>
              </a:rPr>
              <a:t>-MOEA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99836" y="4419601"/>
            <a:ext cx="944328" cy="2336033"/>
            <a:chOff x="4008672" y="4245864"/>
            <a:chExt cx="944328" cy="233603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6960" y="4278126"/>
              <a:ext cx="926040" cy="230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08672" y="4245864"/>
              <a:ext cx="24024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http://upload.wikimedia.org/wikipedia/commons/1/1e/F-22_Raptor_edit1_(cropped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" y="2971800"/>
            <a:ext cx="2409952" cy="18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024" y="1550345"/>
            <a:ext cx="2409952" cy="17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ichard-seaman.com/Aircraft/AirShows/PointMugu2004/Highlights/C130jBank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1607" r="1527" b="13103"/>
          <a:stretch/>
        </p:blipFill>
        <p:spPr bwMode="auto">
          <a:xfrm>
            <a:off x="6429248" y="2971800"/>
            <a:ext cx="2409952" cy="17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572000" y="35052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53000" y="4191000"/>
            <a:ext cx="121920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71800" y="4208463"/>
            <a:ext cx="121920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754"/>
          <a:stretch/>
        </p:blipFill>
        <p:spPr>
          <a:xfrm>
            <a:off x="723900" y="1786890"/>
            <a:ext cx="3886200" cy="351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514" y="5618500"/>
            <a:ext cx="1383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0000"/>
                </a:solidFill>
              </a:rPr>
              <a:t>ε</a:t>
            </a:r>
            <a:r>
              <a:rPr lang="en-US" sz="2800" dirty="0" smtClean="0">
                <a:solidFill>
                  <a:srgbClr val="FF0000"/>
                </a:solidFill>
              </a:rPr>
              <a:t>-MOEA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455" y="5607071"/>
            <a:ext cx="1370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L-MOEA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217"/>
          <a:stretch/>
        </p:blipFill>
        <p:spPr>
          <a:xfrm>
            <a:off x="4648200" y="1809750"/>
            <a:ext cx="3695700" cy="3514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0" y="304800"/>
            <a:ext cx="3716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Simulation Setup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30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6010" y="304800"/>
            <a:ext cx="447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Simulation Problems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87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Circle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285999"/>
            <a:ext cx="1019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DTLZ2	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72169" y="2285999"/>
            <a:ext cx="9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DTLZ7</a:t>
            </a:r>
            <a:endParaRPr lang="en-US" sz="2800" dirty="0"/>
          </a:p>
        </p:txBody>
      </p:sp>
      <p:pic>
        <p:nvPicPr>
          <p:cNvPr id="4098" name="Picture 2" descr="http://a.fsdn.com/con/app/proj/pagmo/screenshots/dtlz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13333" r="16042" b="9333"/>
          <a:stretch/>
        </p:blipFill>
        <p:spPr bwMode="auto">
          <a:xfrm>
            <a:off x="2868537" y="3440772"/>
            <a:ext cx="2917680" cy="24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81000" y="3657600"/>
            <a:ext cx="0" cy="2018889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V="1">
            <a:off x="1390855" y="4667044"/>
            <a:ext cx="0" cy="2018889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05992" y="3657600"/>
            <a:ext cx="2018888" cy="2018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1331847" y="5606613"/>
            <a:ext cx="115953" cy="1083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330200" y="4648200"/>
            <a:ext cx="115953" cy="1083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950847" y="5517713"/>
            <a:ext cx="115953" cy="1083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698500" y="5346700"/>
            <a:ext cx="115953" cy="1083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569847" y="5226487"/>
            <a:ext cx="115953" cy="1083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415794" y="4978400"/>
            <a:ext cx="115953" cy="1083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delta.cs.cinvestav.mx/~ccoello/EMOO/testfuncs/mopfigs/dtlz7fun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13252" r="17629" b="4580"/>
          <a:stretch/>
        </p:blipFill>
        <p:spPr bwMode="auto">
          <a:xfrm>
            <a:off x="6056128" y="3521292"/>
            <a:ext cx="28956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97798" y="6096000"/>
            <a:ext cx="1235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(convex)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05156" y="6096000"/>
            <a:ext cx="138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(concave)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901963" y="6096000"/>
            <a:ext cx="129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(disjoint)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556111" y="1362058"/>
            <a:ext cx="167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(2D, 3D, 4D)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99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8391525" cy="30003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1142" y="304800"/>
            <a:ext cx="4002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Simulation Results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283950" y="5204460"/>
            <a:ext cx="6564775" cy="2218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6829" y="1448818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Dimensionality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70784" y="2057400"/>
            <a:ext cx="41872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4927" y="6081315"/>
            <a:ext cx="3374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Advantage of L-MOEA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18384" y="5943600"/>
            <a:ext cx="418721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1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Engineering Application</a:t>
            </a:r>
          </a:p>
        </p:txBody>
      </p:sp>
      <p:pic>
        <p:nvPicPr>
          <p:cNvPr id="4" name="jpc-mpg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436758"/>
            <a:ext cx="702700" cy="1591018"/>
          </a:xfrm>
          <a:prstGeom prst="rect">
            <a:avLst/>
          </a:prstGeom>
        </p:spPr>
      </p:pic>
      <p:pic>
        <p:nvPicPr>
          <p:cNvPr id="5" name="Picture 4" descr="hitrt2_2v_3dview.png"/>
          <p:cNvPicPr>
            <a:picLocks noChangeAspect="1"/>
          </p:cNvPicPr>
          <p:nvPr/>
        </p:nvPicPr>
        <p:blipFill>
          <a:blip r:embed="rId4" cstate="print"/>
          <a:srcRect l="30301" t="16664" r="45454" b="59260"/>
          <a:stretch>
            <a:fillRect/>
          </a:stretch>
        </p:blipFill>
        <p:spPr>
          <a:xfrm>
            <a:off x="3475351" y="2858869"/>
            <a:ext cx="1023148" cy="83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700" y="4089035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hours/function call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23</a:t>
            </a:fld>
            <a:endParaRPr lang="en-US" dirty="0"/>
          </a:p>
        </p:txBody>
      </p:sp>
      <p:pic>
        <p:nvPicPr>
          <p:cNvPr id="15" name="Picture 33" descr="closeup_ps"/>
          <p:cNvPicPr>
            <a:picLocks noChangeAspect="1" noChangeArrowheads="1"/>
          </p:cNvPicPr>
          <p:nvPr/>
        </p:nvPicPr>
        <p:blipFill>
          <a:blip r:embed="rId5"/>
          <a:srcRect l="28603" t="36531" r="37218" b="11342"/>
          <a:stretch>
            <a:fillRect/>
          </a:stretch>
        </p:blipFill>
        <p:spPr bwMode="auto">
          <a:xfrm>
            <a:off x="1796201" y="2671169"/>
            <a:ext cx="1023157" cy="116947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53160" y="1563469"/>
            <a:ext cx="330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Turbine Airfoil Optimization with</a:t>
            </a:r>
          </a:p>
          <a:p>
            <a:pPr algn="ctr"/>
            <a:r>
              <a:rPr lang="en-US" dirty="0" smtClean="0"/>
              <a:t>3D Unsteady RANS Analysis (CFD)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95400" y="3232267"/>
            <a:ext cx="33749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1800" y="3232267"/>
            <a:ext cx="33749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13977" y="1287342"/>
            <a:ext cx="0" cy="365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4953000"/>
            <a:ext cx="83477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64149" y="4394973"/>
            <a:ext cx="13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objectives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9650" y="5279518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Estimated reduction in computational cost: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</a:rPr>
              <a:t>35x </a:t>
            </a:r>
            <a:endParaRPr lang="en-US" sz="6000" dirty="0">
              <a:solidFill>
                <a:srgbClr val="00B050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426180"/>
              </p:ext>
            </p:extLst>
          </p:nvPr>
        </p:nvGraphicFramePr>
        <p:xfrm>
          <a:off x="4986850" y="1536799"/>
          <a:ext cx="3657600" cy="320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324172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a.fsdn.com/con/app/proj/pagmo/screenshots/dtlz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13333" r="16042" b="9333"/>
          <a:stretch/>
        </p:blipFill>
        <p:spPr bwMode="auto">
          <a:xfrm>
            <a:off x="7086600" y="5051288"/>
            <a:ext cx="1462137" cy="12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962" y="1314271"/>
            <a:ext cx="8688439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1524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) </a:t>
            </a:r>
            <a:r>
              <a:rPr lang="el-GR" sz="2400" dirty="0" smtClean="0"/>
              <a:t>ε</a:t>
            </a:r>
            <a:r>
              <a:rPr lang="en-US" sz="2400" dirty="0" smtClean="0"/>
              <a:t>-Dominance provides guaranteed convergence and diversity preservation at a reasonable computational cost.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6962" y="3143071"/>
            <a:ext cx="8688439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6961" y="4998379"/>
            <a:ext cx="8688439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3227274"/>
            <a:ext cx="1447675" cy="15079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6543" y="6558191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24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33528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2) L-Dominance maintains </a:t>
            </a:r>
            <a:r>
              <a:rPr lang="el-GR" sz="2400" dirty="0"/>
              <a:t>ε</a:t>
            </a:r>
            <a:r>
              <a:rPr lang="en-US" sz="2400" dirty="0" smtClean="0"/>
              <a:t>-dominance benefits while increasing Pareto knee exploitation.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447513" y="1660094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30393" y="2309759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ε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7067675" y="1688849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ε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304800" y="527667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3) L-Dominance is recommended for use where variable resolution is desired, especially in high-dimensional problems.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7619875" y="624505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35x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68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dirty="0" smtClean="0"/>
              <a:t>Publications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</a:t>
            </a:r>
            <a:r>
              <a:rPr lang="en-US" sz="2000" dirty="0"/>
              <a:t>. Hancock, T. Nysetvold, C. Mattson, “L-Dominance: An Approximate Domination Mechanism for Adaptive Resolution of Pareto Frontiers,” </a:t>
            </a:r>
            <a:r>
              <a:rPr lang="en-US" sz="2000" i="1" dirty="0"/>
              <a:t>Structural and Multidisciplinary Optimization</a:t>
            </a:r>
            <a:r>
              <a:rPr lang="en-US" sz="2000" dirty="0"/>
              <a:t>, Under Review, Oct. 2014.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B. Hancock, T. Nysetvold, C. Mattson, “L-Dominance: A New Mechanism Combining Epsilon-Dominance and Pareto Knee Exploitation in Evolutionary Multiobjective Optimization,” AIAA 53</a:t>
            </a:r>
            <a:r>
              <a:rPr lang="en-US" sz="2000" baseline="30000" dirty="0"/>
              <a:t>rd</a:t>
            </a:r>
            <a:r>
              <a:rPr lang="en-US" sz="2000" dirty="0"/>
              <a:t> Aerospace Sciences Meeting, Jan. </a:t>
            </a:r>
            <a:r>
              <a:rPr lang="en-US" sz="2000" dirty="0" smtClean="0"/>
              <a:t>2015. </a:t>
            </a:r>
            <a:r>
              <a:rPr lang="en-US" sz="2000" dirty="0" err="1" smtClean="0"/>
              <a:t>doi</a:t>
            </a:r>
            <a:r>
              <a:rPr lang="en-US" sz="2000" dirty="0"/>
              <a:t>: http://arc.aiaa.org/doi/abs/10.2514/6.2015-0381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B. Hancock, T. Nysetvold, C. Mattson, “L-Dominance: An Approximate-Domination Mechanism for Adaptive Resolution of Pareto Frontiers,” 15th AIAA/ISSMO Multidisciplinary Analysis and Optimization Conference, Jun. </a:t>
            </a:r>
            <a:r>
              <a:rPr lang="en-US" sz="2000" dirty="0" smtClean="0"/>
              <a:t>2014. </a:t>
            </a:r>
            <a:r>
              <a:rPr lang="en-US" sz="2000" dirty="0" err="1" smtClean="0"/>
              <a:t>doi</a:t>
            </a:r>
            <a:r>
              <a:rPr lang="en-US" sz="2000" dirty="0"/>
              <a:t>: http://</a:t>
            </a:r>
            <a:r>
              <a:rPr lang="en-US" sz="2000" dirty="0" smtClean="0"/>
              <a:t>arc.aiaa.org/doi/abs/10.2514/6.2014-2179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B. Hancock, T. Nysetvold, C. Mattson, “</a:t>
            </a:r>
            <a:r>
              <a:rPr lang="en-US" sz="2000" dirty="0"/>
              <a:t>L-Dominance: A New Mechanism Combining Epsilon-Dominance and Pareto Knee Exploitation in Evolutionary Multiobjective </a:t>
            </a:r>
            <a:r>
              <a:rPr lang="en-US" sz="2000" dirty="0" smtClean="0"/>
              <a:t>Optimization,” 2014 Region VI AIAA Student Conference, Mar. 2014.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Awards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Best Paper – AIAA International Student Competition 2015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Best Paper – AIAA Region VI Student Conference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Previous Presentations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847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Tradeoffs</a:t>
            </a:r>
          </a:p>
        </p:txBody>
      </p:sp>
      <p:pic>
        <p:nvPicPr>
          <p:cNvPr id="2050" name="Picture 2" descr="http://2.bp.blogspot.com/-BHlFQrwS_bA/TtTjDMhPuvI/AAAAAAAABqE/fqhV_0SpqOg/s1600/small+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3971925" cy="23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8149" y="3657600"/>
            <a:ext cx="1600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Fuel Efficiency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10400" y="36576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Maximum Speed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7600" y="61722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Cost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12954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Payload Size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10400" y="61722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Carbon Emissions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0" y="13716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Manufacturability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8151" y="1400175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Radar Footprint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8149" y="6096000"/>
            <a:ext cx="26098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Backwards Compatibility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0" y="19812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52578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505075" y="35433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591300" y="352425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2700000" flipV="1">
            <a:off x="6714051" y="1858449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8900000" flipH="1">
            <a:off x="6697149" y="5287449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8900000" flipH="1" flipV="1">
            <a:off x="2446851" y="1875351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700000">
            <a:off x="2429949" y="5304351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336" y="2095010"/>
            <a:ext cx="3497328" cy="34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818" r="31146" b="-557"/>
          <a:stretch/>
        </p:blipFill>
        <p:spPr bwMode="auto">
          <a:xfrm>
            <a:off x="2806776" y="3001963"/>
            <a:ext cx="2408184" cy="252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Pareto Frontiers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24125" y="1905000"/>
            <a:ext cx="0" cy="38100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14600" y="5695950"/>
            <a:ext cx="4267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657600" y="61722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Cost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723900" y="34671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Weight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183868"/>
            <a:ext cx="149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Ideal Location</a:t>
            </a:r>
          </a:p>
          <a:p>
            <a:pPr algn="ctr"/>
            <a:r>
              <a:rPr lang="en-US" dirty="0" smtClean="0"/>
              <a:t>(infeasible)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1965943" y="5791202"/>
            <a:ext cx="472458" cy="392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489203" y="564118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1" y="338296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98925" y="44196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03725" y="351948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65725" y="50895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78451" y="36417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39624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89325" y="28194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28353" y="396054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25800" y="31242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91001" y="48006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65625" y="29559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86376" y="470852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46525" y="30321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56125" y="46863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76725" y="402430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533097" y="469423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15573" y="35671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21113" y="37433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8372" y="44053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53748" y="431323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57507" y="407193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22028" y="400209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88828" y="46720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01552" y="32242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71303" y="354489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814103" y="438309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09477" y="42910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31628" y="43672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99828" y="360679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56200" y="42767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38675" y="31496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444215" y="33258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79228" y="385127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276849" y="389572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80609" y="365442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61023" y="49212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81673" y="45402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203823" y="46164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28395" y="452596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49045" y="414496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552804" y="390366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284125" y="450374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04775" y="412274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51497" y="41084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772147" y="37274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61665" y="32004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82316" y="28194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904465" y="28956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29037" y="280511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984768" y="278289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72764" y="2286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77613" y="265112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399763" y="272732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80065" y="261461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91239" y="383830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664215" y="376396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354652" y="3687490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603227" y="353350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192049" y="31607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645025" y="34020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27537" y="3175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76113" y="30210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894381" y="35496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596861" y="35671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57795" y="339883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506369" y="32448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51349" y="496728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964773" y="490854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15164" y="52943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040449" y="497204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61885" y="528002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282536" y="489902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617253" y="45688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38265" y="48768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784988" y="486251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607045" y="52482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10461" y="512603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32611" y="520223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12913" y="508952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033563" y="470852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432176" y="434181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31477" y="349064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061353" y="371951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40677" y="31559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477152" y="34607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616976" y="32924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197877" y="33686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90027" y="34861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95567" y="366236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646182" y="336769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80389" y="314166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361531" y="25336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228965" y="298767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651115" y="306387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31417" y="295116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678889" y="35115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927465" y="335756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283076" y="27432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676377" y="290195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456497" y="30210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096001" y="363696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688937" y="3427410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253820" y="42148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253820" y="443388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142037" y="487521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028393" y="507047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496849" y="54075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183713" y="54599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387853" y="521175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052368" y="375284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006331" y="36480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981806" y="32956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758249" y="2921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2875988" y="252254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656013" y="243046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510491" y="2286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438389" y="204897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648603" y="209500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965175" y="238442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770949" y="30321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794001" y="31432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952089" y="3556000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827437" y="32416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873475" y="335279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915677" y="346551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205427" y="401637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121025" y="38512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159391" y="393223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260725" y="41052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314701" y="42037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375025" y="42830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489325" y="4422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549651" y="44958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686176" y="46323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749676" y="47021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813176" y="47783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198941" y="509587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4671085" y="53435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885537" y="484028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294716" y="515302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121416" y="503396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572001" y="530383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481515" y="526256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767263" y="537210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876801" y="54229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987925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080001" y="54546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6248400" y="1710267"/>
            <a:ext cx="3048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248400" y="2111401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6629400" y="1524000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Feasible Design Space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6604488" y="1916668"/>
            <a:ext cx="15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Pareto Frontier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://www.aircraftspruce.com/catalog/graphics/Nexaer01%208.5x11L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922045"/>
            <a:ext cx="1759977" cy="135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1026" idx="1"/>
            <a:endCxn id="90" idx="7"/>
          </p:cNvCxnSpPr>
          <p:nvPr/>
        </p:nvCxnSpPr>
        <p:spPr>
          <a:xfrm flipH="1">
            <a:off x="4863578" y="3602036"/>
            <a:ext cx="1765823" cy="1273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://www.dudes411.com/planesSpitfi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" y="1350791"/>
            <a:ext cx="2146109" cy="1285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Straight Arrow Connector 105"/>
          <p:cNvCxnSpPr>
            <a:stCxn id="1030" idx="3"/>
          </p:cNvCxnSpPr>
          <p:nvPr/>
        </p:nvCxnSpPr>
        <p:spPr>
          <a:xfrm>
            <a:off x="2225032" y="1993730"/>
            <a:ext cx="2064920" cy="155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1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9" grpId="0" animBg="1"/>
      <p:bldP spid="139" grpId="1" animBg="1"/>
      <p:bldP spid="140" grpId="0" animBg="1"/>
      <p:bldP spid="140" grpId="1" animBg="1"/>
      <p:bldP spid="141" grpId="0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1" grpId="0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381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300" y="1828800"/>
            <a:ext cx="75757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Motivation</a:t>
            </a:r>
            <a:endParaRPr lang="en-US" sz="2800" dirty="0"/>
          </a:p>
          <a:p>
            <a:pPr marL="285750" indent="-285750" hangingPunct="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Existing Mechanism: </a:t>
            </a:r>
            <a:r>
              <a:rPr lang="el-GR" sz="2800" dirty="0" smtClean="0"/>
              <a:t>ε</a:t>
            </a:r>
            <a:r>
              <a:rPr lang="en-US" sz="2800" dirty="0" smtClean="0"/>
              <a:t>-Dominance</a:t>
            </a:r>
            <a:endParaRPr lang="en-US" sz="2800" dirty="0"/>
          </a:p>
          <a:p>
            <a:pPr marL="285750" indent="-285750" hangingPunct="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Proposed Mechanism: L-Dominance</a:t>
            </a:r>
            <a:endParaRPr lang="en-US" sz="2800" dirty="0"/>
          </a:p>
          <a:p>
            <a:pPr marL="285750" indent="-285750" hangingPunct="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Analytical Comparison</a:t>
            </a:r>
          </a:p>
          <a:p>
            <a:pPr marL="285750" indent="-285750" hangingPunct="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Simulation Results</a:t>
            </a:r>
          </a:p>
          <a:p>
            <a:pPr marL="285750" indent="-285750" hangingPunct="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7" y="2057400"/>
            <a:ext cx="385973" cy="3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three goals of Evolutionary Multi-Objective Optimization (EMO):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Converge on the true </a:t>
            </a:r>
            <a:br>
              <a:rPr lang="en-US" sz="2800" dirty="0" smtClean="0"/>
            </a:br>
            <a:r>
              <a:rPr lang="en-US" sz="2800" dirty="0" smtClean="0"/>
              <a:t>Pareto frontier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Maintain diversity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Do so at a reasonable cost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0" y="381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 of EMO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2438400"/>
            <a:ext cx="2578100" cy="39967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86" y="6531528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Deb,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Kalyanmoy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Multi-objective optimization using evolutionary algorithms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Vol. 16. John Wiley &amp; Sons, 2001.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27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7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Distinction within EMO:</a:t>
            </a:r>
          </a:p>
          <a:p>
            <a:pPr marL="0" indent="0" algn="ctr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u="sng" dirty="0" smtClean="0"/>
              <a:t>Method</a:t>
            </a:r>
            <a:r>
              <a:rPr lang="en-US" dirty="0" smtClean="0"/>
              <a:t> – Complete, standalone algorithm for performing multi-objective optimization</a:t>
            </a:r>
          </a:p>
          <a:p>
            <a:pPr marL="0" indent="0">
              <a:buNone/>
            </a:pPr>
            <a:r>
              <a:rPr lang="en-US" dirty="0" smtClean="0"/>
              <a:t>(e.g., NSGA-II, SPEA, particle swarm)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Mechanism</a:t>
            </a:r>
            <a:r>
              <a:rPr lang="en-US" dirty="0" smtClean="0"/>
              <a:t> – An additional series of calculations performed </a:t>
            </a:r>
            <a:r>
              <a:rPr lang="en-US" i="1" dirty="0" smtClean="0"/>
              <a:t>within</a:t>
            </a:r>
            <a:r>
              <a:rPr lang="en-US" dirty="0" smtClean="0"/>
              <a:t> an algorithm to improve performance.</a:t>
            </a:r>
          </a:p>
          <a:p>
            <a:pPr marL="0" indent="0">
              <a:buNone/>
            </a:pPr>
            <a:r>
              <a:rPr lang="en-US" dirty="0" smtClean="0"/>
              <a:t>(e.g., </a:t>
            </a:r>
            <a:r>
              <a:rPr lang="el-GR" dirty="0"/>
              <a:t>ε</a:t>
            </a:r>
            <a:r>
              <a:rPr lang="en-US" dirty="0" smtClean="0"/>
              <a:t>-Dominance, L-Dominance)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381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6100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381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</a:t>
            </a:r>
            <a:r>
              <a:rPr lang="en-US" dirty="0" smtClean="0"/>
              <a:t>-Dominance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2790" y="4648938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5670" y="5298603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ε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662952" y="4677693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ε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842157" y="3692747"/>
            <a:ext cx="1099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u="sng" dirty="0" smtClean="0"/>
              <a:t>ε</a:t>
            </a:r>
            <a:r>
              <a:rPr lang="en-US" sz="3200" u="sng" dirty="0" smtClean="0"/>
              <a:t>-box</a:t>
            </a:r>
            <a:endParaRPr lang="en-US" sz="3200" u="sng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95442" y="1985042"/>
            <a:ext cx="4191001" cy="3953086"/>
            <a:chOff x="3962401" y="2057400"/>
            <a:chExt cx="4191001" cy="3779521"/>
          </a:xfrm>
        </p:grpSpPr>
        <p:grpSp>
          <p:nvGrpSpPr>
            <p:cNvPr id="30" name="Group 29"/>
            <p:cNvGrpSpPr/>
            <p:nvPr/>
          </p:nvGrpSpPr>
          <p:grpSpPr>
            <a:xfrm>
              <a:off x="4739640" y="2057400"/>
              <a:ext cx="3048000" cy="3779520"/>
              <a:chOff x="4739640" y="2057400"/>
              <a:chExt cx="3048000" cy="377952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739640" y="20574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501640" y="20574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263640" y="20574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025640" y="20574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787640" y="20574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16200000">
              <a:off x="4533902" y="2217420"/>
              <a:ext cx="3048000" cy="4191001"/>
              <a:chOff x="4892040" y="2209800"/>
              <a:chExt cx="3048000" cy="377952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892040" y="22098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654040" y="22098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416040" y="22098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178040" y="22098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940040" y="2209800"/>
                <a:ext cx="0" cy="37795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Oval 31"/>
          <p:cNvSpPr/>
          <p:nvPr/>
        </p:nvSpPr>
        <p:spPr>
          <a:xfrm flipH="1">
            <a:off x="1525709" y="3245362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95442" y="1985042"/>
            <a:ext cx="0" cy="3953085"/>
          </a:xfrm>
          <a:prstGeom prst="straightConnector1">
            <a:avLst/>
          </a:prstGeom>
          <a:ln w="34925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295442" y="5938128"/>
            <a:ext cx="4267201" cy="1"/>
          </a:xfrm>
          <a:prstGeom prst="straightConnector1">
            <a:avLst/>
          </a:prstGeom>
          <a:ln w="34925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489282" y="5805726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ε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885198" y="5193695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ε</a:t>
            </a:r>
            <a:endParaRPr lang="en-US" sz="3200" dirty="0"/>
          </a:p>
        </p:txBody>
      </p:sp>
      <p:sp>
        <p:nvSpPr>
          <p:cNvPr id="55" name="Oval 54"/>
          <p:cNvSpPr/>
          <p:nvPr/>
        </p:nvSpPr>
        <p:spPr>
          <a:xfrm flipH="1">
            <a:off x="2133642" y="4592898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3826115" y="5609085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670401" y="3085482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2284374" y="442381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3974777" y="5443443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60" name="Oval 59"/>
          <p:cNvSpPr/>
          <p:nvPr/>
        </p:nvSpPr>
        <p:spPr>
          <a:xfrm flipH="1">
            <a:off x="2304121" y="3015064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2943228" y="4031608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28905" y="2853520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91890" y="3865966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64" name="Oval 63"/>
          <p:cNvSpPr/>
          <p:nvPr/>
        </p:nvSpPr>
        <p:spPr>
          <a:xfrm flipH="1">
            <a:off x="4577548" y="4828601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726210" y="466295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66" name="Oval 65"/>
          <p:cNvSpPr/>
          <p:nvPr/>
        </p:nvSpPr>
        <p:spPr>
          <a:xfrm flipH="1">
            <a:off x="2401008" y="4904306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35156" y="473866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68" name="Cross 67"/>
          <p:cNvSpPr/>
          <p:nvPr/>
        </p:nvSpPr>
        <p:spPr>
          <a:xfrm rot="2669277">
            <a:off x="2849216" y="3915623"/>
            <a:ext cx="388985" cy="393107"/>
          </a:xfrm>
          <a:prstGeom prst="plus">
            <a:avLst>
              <a:gd name="adj" fmla="val 4038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ross 68"/>
          <p:cNvSpPr/>
          <p:nvPr/>
        </p:nvSpPr>
        <p:spPr>
          <a:xfrm rot="2669277">
            <a:off x="4475673" y="4688926"/>
            <a:ext cx="388985" cy="393107"/>
          </a:xfrm>
          <a:prstGeom prst="plus">
            <a:avLst>
              <a:gd name="adj" fmla="val 4038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ross 69"/>
          <p:cNvSpPr/>
          <p:nvPr/>
        </p:nvSpPr>
        <p:spPr>
          <a:xfrm rot="2669277">
            <a:off x="2196648" y="2903201"/>
            <a:ext cx="388985" cy="393107"/>
          </a:xfrm>
          <a:prstGeom prst="plus">
            <a:avLst>
              <a:gd name="adj" fmla="val 4038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ross 70"/>
          <p:cNvSpPr/>
          <p:nvPr/>
        </p:nvSpPr>
        <p:spPr>
          <a:xfrm rot="2669277">
            <a:off x="2281036" y="4789724"/>
            <a:ext cx="388985" cy="393107"/>
          </a:xfrm>
          <a:prstGeom prst="plus">
            <a:avLst>
              <a:gd name="adj" fmla="val 4038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0800000">
            <a:off x="1489282" y="459510"/>
            <a:ext cx="4846337" cy="535430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1713852" y="4135299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2631116" y="5180226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flipH="1">
            <a:off x="3131778" y="5485755"/>
            <a:ext cx="181210" cy="16938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718529" y="3737087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76" name="Rectangle 75"/>
          <p:cNvSpPr/>
          <p:nvPr/>
        </p:nvSpPr>
        <p:spPr>
          <a:xfrm>
            <a:off x="2778329" y="5029938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77" name="Rectangle 76"/>
          <p:cNvSpPr/>
          <p:nvPr/>
        </p:nvSpPr>
        <p:spPr>
          <a:xfrm>
            <a:off x="3269487" y="5334369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6562931" y="2709333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19019" y="2514600"/>
            <a:ext cx="15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Pareto Frontier</a:t>
            </a:r>
            <a:endParaRPr lang="en-US" dirty="0"/>
          </a:p>
        </p:txBody>
      </p:sp>
      <p:sp>
        <p:nvSpPr>
          <p:cNvPr id="80" name="Cross 79"/>
          <p:cNvSpPr/>
          <p:nvPr/>
        </p:nvSpPr>
        <p:spPr>
          <a:xfrm rot="2669277">
            <a:off x="6520811" y="2010220"/>
            <a:ext cx="388985" cy="393107"/>
          </a:xfrm>
          <a:prstGeom prst="plus">
            <a:avLst>
              <a:gd name="adj" fmla="val 4038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907131" y="2015394"/>
            <a:ext cx="205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Dominated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3" grpId="0"/>
      <p:bldP spid="54" grpId="0"/>
      <p:bldP spid="55" grpId="0" animBg="1"/>
      <p:bldP spid="56" grpId="0" animBg="1"/>
      <p:bldP spid="57" grpId="0"/>
      <p:bldP spid="58" grpId="0"/>
      <p:bldP spid="59" grpId="0"/>
      <p:bldP spid="60" grpId="0" animBg="1"/>
      <p:bldP spid="60" grpId="1" animBg="1"/>
      <p:bldP spid="61" grpId="0" animBg="1"/>
      <p:bldP spid="61" grpId="1" animBg="1"/>
      <p:bldP spid="62" grpId="0"/>
      <p:bldP spid="62" grpId="1"/>
      <p:bldP spid="63" grpId="0"/>
      <p:bldP spid="63" grpId="1"/>
      <p:bldP spid="64" grpId="0" animBg="1"/>
      <p:bldP spid="64" grpId="1" animBg="1"/>
      <p:bldP spid="65" grpId="0"/>
      <p:bldP spid="65" grpId="1"/>
      <p:bldP spid="66" grpId="0" animBg="1"/>
      <p:bldP spid="66" grpId="1" animBg="1"/>
      <p:bldP spid="67" grpId="0"/>
      <p:bldP spid="67" grpId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381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Pareto Knees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644456" cy="45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590800"/>
            <a:ext cx="3657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Pareto Knees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5862935"/>
            <a:ext cx="16097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559565" y="2326636"/>
            <a:ext cx="16097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694</Words>
  <Application>Microsoft Office PowerPoint</Application>
  <PresentationFormat>On-screen Show (4:3)</PresentationFormat>
  <Paragraphs>220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Young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Nysetvold</dc:creator>
  <cp:lastModifiedBy>Braden Hancock</cp:lastModifiedBy>
  <cp:revision>118</cp:revision>
  <dcterms:created xsi:type="dcterms:W3CDTF">2014-02-26T01:53:06Z</dcterms:created>
  <dcterms:modified xsi:type="dcterms:W3CDTF">2015-03-03T04:23:54Z</dcterms:modified>
</cp:coreProperties>
</file>